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8" r:id="rId4"/>
    <p:sldId id="259" r:id="rId5"/>
    <p:sldId id="260" r:id="rId6"/>
    <p:sldId id="265" r:id="rId7"/>
    <p:sldId id="261" r:id="rId8"/>
    <p:sldId id="264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osefo\Escritorio\Tricerebal%20I.E%20Palmira\Tricerebral%20I.E.Palmira%20primaria%202011%200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osefo\Escritorio\Tricerebal%20I.E%20Palmira\Estilo%20Sensorial%20I.E.Palmira%202011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osefo\Escritorio\Tricerebal%20I.E%20Palmira\Estilo%20Sensorial%20I.E.Palmira%202011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osefo\Escritorio\Tricerebal%20I.E%20Palmira\Tricerebral%20I.E.Palmira%20primaria%202011%2002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osefo\Escritorio\Tricerebal%20I.E%20Palmira\Consolidado%20Tricerebral%20I.E.Palmira%202011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osefo\Escritorio\Tricerebal%20I.E%20Palmira\Consolidado%20Tricerebral%20I.E.Palmira%202011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osefo\Escritorio\Tricerebal%20I.E%20Palmira\Consolidado%20Tricerebral%20I.E.Palmira%20201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 sz="1800" b="1" i="0" u="none" strike="noStrike" baseline="0">
                <a:solidFill>
                  <a:srgbClr val="000000"/>
                </a:solidFill>
                <a:latin typeface="Calibri"/>
              </a:rPr>
              <a:t>Coeficiente Triádico I. E. Palmira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 sz="1800" b="1" i="0" u="none" strike="noStrike" baseline="0">
                <a:solidFill>
                  <a:srgbClr val="000000"/>
                </a:solidFill>
                <a:latin typeface="Calibri"/>
              </a:rPr>
              <a:t>Primaria Marzo 2011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Consolidado!$F$66</c:f>
              <c:strCache>
                <c:ptCount val="1"/>
                <c:pt idx="0">
                  <c:v>Izquierdo</c:v>
                </c:pt>
              </c:strCache>
            </c:strRef>
          </c:tx>
          <c:cat>
            <c:strRef>
              <c:f>Consolidado!$C$67:$E$70</c:f>
              <c:strCache>
                <c:ptCount val="4"/>
                <c:pt idx="0">
                  <c:v>Institución(Sec.)</c:v>
                </c:pt>
                <c:pt idx="1">
                  <c:v>Tercero</c:v>
                </c:pt>
                <c:pt idx="2">
                  <c:v>Cuarto</c:v>
                </c:pt>
                <c:pt idx="3">
                  <c:v>Quinto</c:v>
                </c:pt>
              </c:strCache>
            </c:strRef>
          </c:cat>
          <c:val>
            <c:numRef>
              <c:f>Consolidado!$F$67:$F$70</c:f>
              <c:numCache>
                <c:formatCode>0.0</c:formatCode>
                <c:ptCount val="4"/>
                <c:pt idx="0">
                  <c:v>35.196428571428569</c:v>
                </c:pt>
                <c:pt idx="1">
                  <c:v>38.444444444444443</c:v>
                </c:pt>
                <c:pt idx="2">
                  <c:v>34.32</c:v>
                </c:pt>
                <c:pt idx="3">
                  <c:v>32.384615384615387</c:v>
                </c:pt>
              </c:numCache>
            </c:numRef>
          </c:val>
        </c:ser>
        <c:ser>
          <c:idx val="1"/>
          <c:order val="1"/>
          <c:tx>
            <c:strRef>
              <c:f>Consolidado!$G$66</c:f>
              <c:strCache>
                <c:ptCount val="1"/>
                <c:pt idx="0">
                  <c:v>Central</c:v>
                </c:pt>
              </c:strCache>
            </c:strRef>
          </c:tx>
          <c:cat>
            <c:strRef>
              <c:f>Consolidado!$C$67:$E$70</c:f>
              <c:strCache>
                <c:ptCount val="4"/>
                <c:pt idx="0">
                  <c:v>Institución(Sec.)</c:v>
                </c:pt>
                <c:pt idx="1">
                  <c:v>Tercero</c:v>
                </c:pt>
                <c:pt idx="2">
                  <c:v>Cuarto</c:v>
                </c:pt>
                <c:pt idx="3">
                  <c:v>Quinto</c:v>
                </c:pt>
              </c:strCache>
            </c:strRef>
          </c:cat>
          <c:val>
            <c:numRef>
              <c:f>Consolidado!$G$67:$G$70</c:f>
              <c:numCache>
                <c:formatCode>0.0</c:formatCode>
                <c:ptCount val="4"/>
                <c:pt idx="0">
                  <c:v>36.857142857142854</c:v>
                </c:pt>
                <c:pt idx="1">
                  <c:v>39.5</c:v>
                </c:pt>
                <c:pt idx="2">
                  <c:v>35.200000000000003</c:v>
                </c:pt>
                <c:pt idx="3">
                  <c:v>36.384615384615387</c:v>
                </c:pt>
              </c:numCache>
            </c:numRef>
          </c:val>
        </c:ser>
        <c:ser>
          <c:idx val="2"/>
          <c:order val="2"/>
          <c:tx>
            <c:strRef>
              <c:f>Consolidado!$H$66</c:f>
              <c:strCache>
                <c:ptCount val="1"/>
                <c:pt idx="0">
                  <c:v>Derecho</c:v>
                </c:pt>
              </c:strCache>
            </c:strRef>
          </c:tx>
          <c:cat>
            <c:strRef>
              <c:f>Consolidado!$C$67:$E$70</c:f>
              <c:strCache>
                <c:ptCount val="4"/>
                <c:pt idx="0">
                  <c:v>Institución(Sec.)</c:v>
                </c:pt>
                <c:pt idx="1">
                  <c:v>Tercero</c:v>
                </c:pt>
                <c:pt idx="2">
                  <c:v>Cuarto</c:v>
                </c:pt>
                <c:pt idx="3">
                  <c:v>Quinto</c:v>
                </c:pt>
              </c:strCache>
            </c:strRef>
          </c:cat>
          <c:val>
            <c:numRef>
              <c:f>Consolidado!$H$67:$H$70</c:f>
              <c:numCache>
                <c:formatCode>0.0</c:formatCode>
                <c:ptCount val="4"/>
                <c:pt idx="0">
                  <c:v>36.25</c:v>
                </c:pt>
                <c:pt idx="1">
                  <c:v>40.277777777777779</c:v>
                </c:pt>
                <c:pt idx="2">
                  <c:v>34.4</c:v>
                </c:pt>
                <c:pt idx="3">
                  <c:v>34.230769230769234</c:v>
                </c:pt>
              </c:numCache>
            </c:numRef>
          </c:val>
        </c:ser>
        <c:axId val="150654336"/>
        <c:axId val="152289280"/>
      </c:barChart>
      <c:catAx>
        <c:axId val="1506543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52289280"/>
        <c:crosses val="autoZero"/>
        <c:auto val="1"/>
        <c:lblAlgn val="ctr"/>
        <c:lblOffset val="100"/>
      </c:catAx>
      <c:valAx>
        <c:axId val="152289280"/>
        <c:scaling>
          <c:orientation val="minMax"/>
        </c:scaling>
        <c:axPos val="l"/>
        <c:majorGridlines/>
        <c:numFmt formatCode="0.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506543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</c:dTable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 algn="ctr">
              <a:defRPr/>
            </a:pPr>
            <a:r>
              <a:rPr lang="es-ES" sz="1800" b="1" i="0" baseline="0"/>
              <a:t>Estilo Sensorial de Aprendizaje</a:t>
            </a:r>
            <a:endParaRPr lang="es-ES"/>
          </a:p>
          <a:p>
            <a:pPr algn="ctr">
              <a:defRPr/>
            </a:pPr>
            <a:r>
              <a:rPr lang="es-ES" sz="1800" b="1" i="0" baseline="0"/>
              <a:t>Estudiantes Secundaria I. E. Palmira Mayo de 2011</a:t>
            </a:r>
            <a:endParaRPr lang="es-E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Hoja22!$B$144</c:f>
              <c:strCache>
                <c:ptCount val="1"/>
                <c:pt idx="0">
                  <c:v>VISUALES</c:v>
                </c:pt>
              </c:strCache>
            </c:strRef>
          </c:tx>
          <c:cat>
            <c:strRef>
              <c:f>Hoja22!$I$143:$N$143</c:f>
              <c:strCache>
                <c:ptCount val="6"/>
                <c:pt idx="0">
                  <c:v>Sexto</c:v>
                </c:pt>
                <c:pt idx="1">
                  <c:v>Séptimo</c:v>
                </c:pt>
                <c:pt idx="2">
                  <c:v>Octavo</c:v>
                </c:pt>
                <c:pt idx="3">
                  <c:v>Noveno</c:v>
                </c:pt>
                <c:pt idx="4">
                  <c:v>Décimo</c:v>
                </c:pt>
                <c:pt idx="5">
                  <c:v>Undecimo</c:v>
                </c:pt>
              </c:strCache>
            </c:strRef>
          </c:cat>
          <c:val>
            <c:numRef>
              <c:f>Hoja22!$I$144:$N$144</c:f>
              <c:numCache>
                <c:formatCode>0.0%</c:formatCode>
                <c:ptCount val="6"/>
                <c:pt idx="0">
                  <c:v>0.11111111111111113</c:v>
                </c:pt>
                <c:pt idx="1">
                  <c:v>4.5454545454545477E-2</c:v>
                </c:pt>
                <c:pt idx="2">
                  <c:v>0</c:v>
                </c:pt>
                <c:pt idx="3">
                  <c:v>4.7619047619047637E-2</c:v>
                </c:pt>
                <c:pt idx="4">
                  <c:v>0.1</c:v>
                </c:pt>
                <c:pt idx="5">
                  <c:v>7.1428571428571452E-2</c:v>
                </c:pt>
              </c:numCache>
            </c:numRef>
          </c:val>
        </c:ser>
        <c:ser>
          <c:idx val="1"/>
          <c:order val="1"/>
          <c:tx>
            <c:strRef>
              <c:f>Hoja22!$B$145</c:f>
              <c:strCache>
                <c:ptCount val="1"/>
                <c:pt idx="0">
                  <c:v>CINESTÉSICOS</c:v>
                </c:pt>
              </c:strCache>
            </c:strRef>
          </c:tx>
          <c:cat>
            <c:strRef>
              <c:f>Hoja22!$I$143:$N$143</c:f>
              <c:strCache>
                <c:ptCount val="6"/>
                <c:pt idx="0">
                  <c:v>Sexto</c:v>
                </c:pt>
                <c:pt idx="1">
                  <c:v>Séptimo</c:v>
                </c:pt>
                <c:pt idx="2">
                  <c:v>Octavo</c:v>
                </c:pt>
                <c:pt idx="3">
                  <c:v>Noveno</c:v>
                </c:pt>
                <c:pt idx="4">
                  <c:v>Décimo</c:v>
                </c:pt>
                <c:pt idx="5">
                  <c:v>Undecimo</c:v>
                </c:pt>
              </c:strCache>
            </c:strRef>
          </c:cat>
          <c:val>
            <c:numRef>
              <c:f>Hoja22!$I$145:$N$145</c:f>
              <c:numCache>
                <c:formatCode>0.0%</c:formatCode>
                <c:ptCount val="6"/>
                <c:pt idx="0">
                  <c:v>0.30555555555555558</c:v>
                </c:pt>
                <c:pt idx="1">
                  <c:v>0.31818181818181834</c:v>
                </c:pt>
                <c:pt idx="2">
                  <c:v>0.28571428571428586</c:v>
                </c:pt>
                <c:pt idx="3">
                  <c:v>0.33333333333333331</c:v>
                </c:pt>
                <c:pt idx="4">
                  <c:v>0.5</c:v>
                </c:pt>
                <c:pt idx="5">
                  <c:v>0.62500000000000022</c:v>
                </c:pt>
              </c:numCache>
            </c:numRef>
          </c:val>
        </c:ser>
        <c:ser>
          <c:idx val="2"/>
          <c:order val="2"/>
          <c:tx>
            <c:strRef>
              <c:f>Hoja22!$B$146</c:f>
              <c:strCache>
                <c:ptCount val="1"/>
                <c:pt idx="0">
                  <c:v>AUDITIVOS</c:v>
                </c:pt>
              </c:strCache>
            </c:strRef>
          </c:tx>
          <c:cat>
            <c:strRef>
              <c:f>Hoja22!$I$143:$N$143</c:f>
              <c:strCache>
                <c:ptCount val="6"/>
                <c:pt idx="0">
                  <c:v>Sexto</c:v>
                </c:pt>
                <c:pt idx="1">
                  <c:v>Séptimo</c:v>
                </c:pt>
                <c:pt idx="2">
                  <c:v>Octavo</c:v>
                </c:pt>
                <c:pt idx="3">
                  <c:v>Noveno</c:v>
                </c:pt>
                <c:pt idx="4">
                  <c:v>Décimo</c:v>
                </c:pt>
                <c:pt idx="5">
                  <c:v>Undecimo</c:v>
                </c:pt>
              </c:strCache>
            </c:strRef>
          </c:cat>
          <c:val>
            <c:numRef>
              <c:f>Hoja22!$I$146:$N$146</c:f>
              <c:numCache>
                <c:formatCode>0.0%</c:formatCode>
                <c:ptCount val="6"/>
                <c:pt idx="0">
                  <c:v>0.58333333333333359</c:v>
                </c:pt>
                <c:pt idx="1">
                  <c:v>0.63636363636363669</c:v>
                </c:pt>
                <c:pt idx="2">
                  <c:v>0.71428571428571452</c:v>
                </c:pt>
                <c:pt idx="3">
                  <c:v>0.61904761904761929</c:v>
                </c:pt>
                <c:pt idx="4">
                  <c:v>0.4</c:v>
                </c:pt>
                <c:pt idx="5">
                  <c:v>0.57142857142857173</c:v>
                </c:pt>
              </c:numCache>
            </c:numRef>
          </c:val>
        </c:ser>
        <c:axId val="145502592"/>
        <c:axId val="145504128"/>
      </c:barChart>
      <c:catAx>
        <c:axId val="145502592"/>
        <c:scaling>
          <c:orientation val="minMax"/>
        </c:scaling>
        <c:axPos val="b"/>
        <c:majorTickMark val="none"/>
        <c:tickLblPos val="nextTo"/>
        <c:crossAx val="145504128"/>
        <c:crosses val="autoZero"/>
        <c:auto val="1"/>
        <c:lblAlgn val="ctr"/>
        <c:lblOffset val="100"/>
      </c:catAx>
      <c:valAx>
        <c:axId val="145504128"/>
        <c:scaling>
          <c:orientation val="minMax"/>
        </c:scaling>
        <c:axPos val="l"/>
        <c:majorGridlines/>
        <c:title>
          <c:layout/>
        </c:title>
        <c:numFmt formatCode="0.0%" sourceLinked="1"/>
        <c:majorTickMark val="none"/>
        <c:tickLblPos val="nextTo"/>
        <c:crossAx val="1455025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 sz="1800" b="1" i="0" u="none" strike="noStrike" baseline="0">
                <a:solidFill>
                  <a:srgbClr val="000000"/>
                </a:solidFill>
                <a:latin typeface="Calibri"/>
              </a:rPr>
              <a:t>Estilo Sensorial de Aprendizaje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 sz="1800" b="1" i="0" u="none" strike="noStrike" baseline="0">
                <a:solidFill>
                  <a:srgbClr val="000000"/>
                </a:solidFill>
                <a:latin typeface="Calibri"/>
              </a:rPr>
              <a:t>Estudiantes Secundaria I. E. Palmira Mayo de 2011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Hoja22!$C$137</c:f>
              <c:strCache>
                <c:ptCount val="1"/>
                <c:pt idx="0">
                  <c:v>TOTAL</c:v>
                </c:pt>
              </c:strCache>
            </c:strRef>
          </c:tx>
          <c:cat>
            <c:strRef>
              <c:f>Hoja22!$A$138:$A$140</c:f>
              <c:strCache>
                <c:ptCount val="3"/>
                <c:pt idx="0">
                  <c:v>VISUALES</c:v>
                </c:pt>
                <c:pt idx="1">
                  <c:v>CINESTÉSICOS</c:v>
                </c:pt>
                <c:pt idx="2">
                  <c:v>AUDITIVOS</c:v>
                </c:pt>
              </c:strCache>
            </c:strRef>
          </c:cat>
          <c:val>
            <c:numRef>
              <c:f>Hoja22!$C$138:$C$140</c:f>
              <c:numCache>
                <c:formatCode>0.0%</c:formatCode>
                <c:ptCount val="3"/>
                <c:pt idx="0">
                  <c:v>7.0000000000000021E-2</c:v>
                </c:pt>
                <c:pt idx="1">
                  <c:v>0.34600000000000009</c:v>
                </c:pt>
                <c:pt idx="2">
                  <c:v>0.58299999999999996</c:v>
                </c:pt>
              </c:numCache>
            </c:numRef>
          </c:val>
        </c:ser>
        <c:ser>
          <c:idx val="1"/>
          <c:order val="1"/>
          <c:tx>
            <c:strRef>
              <c:f>Hoja22!$D$137</c:f>
              <c:strCache>
                <c:ptCount val="1"/>
                <c:pt idx="0">
                  <c:v>HOMBRES</c:v>
                </c:pt>
              </c:strCache>
            </c:strRef>
          </c:tx>
          <c:cat>
            <c:strRef>
              <c:f>Hoja22!$A$138:$A$140</c:f>
              <c:strCache>
                <c:ptCount val="3"/>
                <c:pt idx="0">
                  <c:v>VISUALES</c:v>
                </c:pt>
                <c:pt idx="1">
                  <c:v>CINESTÉSICOS</c:v>
                </c:pt>
                <c:pt idx="2">
                  <c:v>AUDITIVOS</c:v>
                </c:pt>
              </c:strCache>
            </c:strRef>
          </c:cat>
          <c:val>
            <c:numRef>
              <c:f>Hoja22!$D$138:$D$140</c:f>
              <c:numCache>
                <c:formatCode>0.0%</c:formatCode>
                <c:ptCount val="3"/>
                <c:pt idx="0">
                  <c:v>9.0909090909090981E-2</c:v>
                </c:pt>
                <c:pt idx="1">
                  <c:v>0.30909090909090925</c:v>
                </c:pt>
                <c:pt idx="2">
                  <c:v>0.6000000000000002</c:v>
                </c:pt>
              </c:numCache>
            </c:numRef>
          </c:val>
        </c:ser>
        <c:ser>
          <c:idx val="2"/>
          <c:order val="2"/>
          <c:tx>
            <c:strRef>
              <c:f>Hoja22!$E$137</c:f>
              <c:strCache>
                <c:ptCount val="1"/>
                <c:pt idx="0">
                  <c:v>MUJERES</c:v>
                </c:pt>
              </c:strCache>
            </c:strRef>
          </c:tx>
          <c:cat>
            <c:strRef>
              <c:f>Hoja22!$A$138:$A$140</c:f>
              <c:strCache>
                <c:ptCount val="3"/>
                <c:pt idx="0">
                  <c:v>VISUALES</c:v>
                </c:pt>
                <c:pt idx="1">
                  <c:v>CINESTÉSICOS</c:v>
                </c:pt>
                <c:pt idx="2">
                  <c:v>AUDITIVOS</c:v>
                </c:pt>
              </c:strCache>
            </c:strRef>
          </c:cat>
          <c:val>
            <c:numRef>
              <c:f>Hoja22!$E$138:$E$140</c:f>
              <c:numCache>
                <c:formatCode>0.0%</c:formatCode>
                <c:ptCount val="3"/>
                <c:pt idx="0">
                  <c:v>5.5555555555555525E-2</c:v>
                </c:pt>
                <c:pt idx="1">
                  <c:v>0.37500000000000011</c:v>
                </c:pt>
                <c:pt idx="2">
                  <c:v>0.56944444444444464</c:v>
                </c:pt>
              </c:numCache>
            </c:numRef>
          </c:val>
        </c:ser>
        <c:axId val="145545472"/>
        <c:axId val="145555456"/>
      </c:barChart>
      <c:catAx>
        <c:axId val="1455454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45555456"/>
        <c:crosses val="autoZero"/>
        <c:auto val="1"/>
        <c:lblAlgn val="ctr"/>
        <c:lblOffset val="100"/>
      </c:catAx>
      <c:valAx>
        <c:axId val="14555545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s-ES"/>
                  <a:t>Porcentaje</a:t>
                </a:r>
              </a:p>
            </c:rich>
          </c:tx>
          <c:layout/>
        </c:title>
        <c:numFmt formatCode="0.0%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4554547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</c:dTable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 sz="1800" b="1" i="0" u="none" strike="noStrike" baseline="0">
                <a:solidFill>
                  <a:srgbClr val="000000"/>
                </a:solidFill>
                <a:latin typeface="Calibri"/>
              </a:rPr>
              <a:t>Coeficiente Triádico I. E. Palmira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 sz="1800" b="1" i="0" u="none" strike="noStrike" baseline="0">
                <a:solidFill>
                  <a:srgbClr val="000000"/>
                </a:solidFill>
                <a:latin typeface="Calibri"/>
              </a:rPr>
              <a:t>Primaria Marzo 2011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Consolidado!$F$66</c:f>
              <c:strCache>
                <c:ptCount val="1"/>
                <c:pt idx="0">
                  <c:v>Izquierdo</c:v>
                </c:pt>
              </c:strCache>
            </c:strRef>
          </c:tx>
          <c:cat>
            <c:strRef>
              <c:f>Consolidado!$C$67:$E$70</c:f>
              <c:strCache>
                <c:ptCount val="4"/>
                <c:pt idx="0">
                  <c:v>Institución(Sec.)</c:v>
                </c:pt>
                <c:pt idx="1">
                  <c:v>Tercero</c:v>
                </c:pt>
                <c:pt idx="2">
                  <c:v>Cuarto</c:v>
                </c:pt>
                <c:pt idx="3">
                  <c:v>Quinto</c:v>
                </c:pt>
              </c:strCache>
            </c:strRef>
          </c:cat>
          <c:val>
            <c:numRef>
              <c:f>Consolidado!$F$67:$F$70</c:f>
              <c:numCache>
                <c:formatCode>0.0</c:formatCode>
                <c:ptCount val="4"/>
                <c:pt idx="0">
                  <c:v>35.196428571428562</c:v>
                </c:pt>
                <c:pt idx="1">
                  <c:v>38.444444444444429</c:v>
                </c:pt>
                <c:pt idx="2">
                  <c:v>34.32</c:v>
                </c:pt>
                <c:pt idx="3">
                  <c:v>32.38461538461538</c:v>
                </c:pt>
              </c:numCache>
            </c:numRef>
          </c:val>
        </c:ser>
        <c:ser>
          <c:idx val="1"/>
          <c:order val="1"/>
          <c:tx>
            <c:strRef>
              <c:f>Consolidado!$G$66</c:f>
              <c:strCache>
                <c:ptCount val="1"/>
                <c:pt idx="0">
                  <c:v>Central</c:v>
                </c:pt>
              </c:strCache>
            </c:strRef>
          </c:tx>
          <c:cat>
            <c:strRef>
              <c:f>Consolidado!$C$67:$E$70</c:f>
              <c:strCache>
                <c:ptCount val="4"/>
                <c:pt idx="0">
                  <c:v>Institución(Sec.)</c:v>
                </c:pt>
                <c:pt idx="1">
                  <c:v>Tercero</c:v>
                </c:pt>
                <c:pt idx="2">
                  <c:v>Cuarto</c:v>
                </c:pt>
                <c:pt idx="3">
                  <c:v>Quinto</c:v>
                </c:pt>
              </c:strCache>
            </c:strRef>
          </c:cat>
          <c:val>
            <c:numRef>
              <c:f>Consolidado!$G$67:$G$70</c:f>
              <c:numCache>
                <c:formatCode>0.0</c:formatCode>
                <c:ptCount val="4"/>
                <c:pt idx="0">
                  <c:v>36.857142857142847</c:v>
                </c:pt>
                <c:pt idx="1">
                  <c:v>39.5</c:v>
                </c:pt>
                <c:pt idx="2">
                  <c:v>35.200000000000003</c:v>
                </c:pt>
                <c:pt idx="3">
                  <c:v>36.38461538461538</c:v>
                </c:pt>
              </c:numCache>
            </c:numRef>
          </c:val>
        </c:ser>
        <c:ser>
          <c:idx val="2"/>
          <c:order val="2"/>
          <c:tx>
            <c:strRef>
              <c:f>Consolidado!$H$66</c:f>
              <c:strCache>
                <c:ptCount val="1"/>
                <c:pt idx="0">
                  <c:v>Derecho</c:v>
                </c:pt>
              </c:strCache>
            </c:strRef>
          </c:tx>
          <c:cat>
            <c:strRef>
              <c:f>Consolidado!$C$67:$E$70</c:f>
              <c:strCache>
                <c:ptCount val="4"/>
                <c:pt idx="0">
                  <c:v>Institución(Sec.)</c:v>
                </c:pt>
                <c:pt idx="1">
                  <c:v>Tercero</c:v>
                </c:pt>
                <c:pt idx="2">
                  <c:v>Cuarto</c:v>
                </c:pt>
                <c:pt idx="3">
                  <c:v>Quinto</c:v>
                </c:pt>
              </c:strCache>
            </c:strRef>
          </c:cat>
          <c:val>
            <c:numRef>
              <c:f>Consolidado!$H$67:$H$70</c:f>
              <c:numCache>
                <c:formatCode>0.0</c:formatCode>
                <c:ptCount val="4"/>
                <c:pt idx="0">
                  <c:v>36.25</c:v>
                </c:pt>
                <c:pt idx="1">
                  <c:v>40.277777777777779</c:v>
                </c:pt>
                <c:pt idx="2">
                  <c:v>34.4</c:v>
                </c:pt>
                <c:pt idx="3">
                  <c:v>34.230769230769241</c:v>
                </c:pt>
              </c:numCache>
            </c:numRef>
          </c:val>
        </c:ser>
        <c:axId val="145591296"/>
        <c:axId val="145601280"/>
      </c:barChart>
      <c:catAx>
        <c:axId val="14559129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45601280"/>
        <c:crosses val="autoZero"/>
        <c:auto val="1"/>
        <c:lblAlgn val="ctr"/>
        <c:lblOffset val="100"/>
      </c:catAx>
      <c:valAx>
        <c:axId val="145601280"/>
        <c:scaling>
          <c:orientation val="minMax"/>
        </c:scaling>
        <c:axPos val="l"/>
        <c:majorGridlines/>
        <c:numFmt formatCode="0.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455912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</c:dTable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 sz="1800" b="1" i="0" u="none" strike="noStrike" baseline="0">
                <a:solidFill>
                  <a:srgbClr val="000000"/>
                </a:solidFill>
                <a:latin typeface="Calibri"/>
              </a:rPr>
              <a:t>Coeficiente Triádico I. E. Palmira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 sz="1800" b="1" i="0" u="none" strike="noStrike" baseline="0">
                <a:solidFill>
                  <a:srgbClr val="000000"/>
                </a:solidFill>
                <a:latin typeface="Calibri"/>
              </a:rPr>
              <a:t>Marzo 2011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Consolidado!$F$131</c:f>
              <c:strCache>
                <c:ptCount val="1"/>
                <c:pt idx="0">
                  <c:v>Izquierdo</c:v>
                </c:pt>
              </c:strCache>
            </c:strRef>
          </c:tx>
          <c:cat>
            <c:strRef>
              <c:f>Consolidado!$C$132:$E$138</c:f>
              <c:strCache>
                <c:ptCount val="7"/>
                <c:pt idx="0">
                  <c:v>Institución(Sec.)</c:v>
                </c:pt>
                <c:pt idx="1">
                  <c:v>Sexto</c:v>
                </c:pt>
                <c:pt idx="2">
                  <c:v>Séptimo</c:v>
                </c:pt>
                <c:pt idx="3">
                  <c:v>Octavo</c:v>
                </c:pt>
                <c:pt idx="4">
                  <c:v>Noveno</c:v>
                </c:pt>
                <c:pt idx="5">
                  <c:v>Décimo</c:v>
                </c:pt>
                <c:pt idx="6">
                  <c:v>Undécimo</c:v>
                </c:pt>
              </c:strCache>
            </c:strRef>
          </c:cat>
          <c:val>
            <c:numRef>
              <c:f>Consolidado!$F$132:$F$138</c:f>
              <c:numCache>
                <c:formatCode>0.0</c:formatCode>
                <c:ptCount val="7"/>
                <c:pt idx="0">
                  <c:v>29.565573770491795</c:v>
                </c:pt>
                <c:pt idx="1">
                  <c:v>29.387096774193541</c:v>
                </c:pt>
                <c:pt idx="2">
                  <c:v>28.789473684210527</c:v>
                </c:pt>
                <c:pt idx="3">
                  <c:v>29.6875</c:v>
                </c:pt>
                <c:pt idx="4">
                  <c:v>31.772727272727252</c:v>
                </c:pt>
                <c:pt idx="5">
                  <c:v>29.9</c:v>
                </c:pt>
                <c:pt idx="6">
                  <c:v>26.928571428571427</c:v>
                </c:pt>
              </c:numCache>
            </c:numRef>
          </c:val>
        </c:ser>
        <c:ser>
          <c:idx val="1"/>
          <c:order val="1"/>
          <c:tx>
            <c:strRef>
              <c:f>Consolidado!$G$131</c:f>
              <c:strCache>
                <c:ptCount val="1"/>
                <c:pt idx="0">
                  <c:v>Central</c:v>
                </c:pt>
              </c:strCache>
            </c:strRef>
          </c:tx>
          <c:cat>
            <c:strRef>
              <c:f>Consolidado!$C$132:$E$138</c:f>
              <c:strCache>
                <c:ptCount val="7"/>
                <c:pt idx="0">
                  <c:v>Institución(Sec.)</c:v>
                </c:pt>
                <c:pt idx="1">
                  <c:v>Sexto</c:v>
                </c:pt>
                <c:pt idx="2">
                  <c:v>Séptimo</c:v>
                </c:pt>
                <c:pt idx="3">
                  <c:v>Octavo</c:v>
                </c:pt>
                <c:pt idx="4">
                  <c:v>Noveno</c:v>
                </c:pt>
                <c:pt idx="5">
                  <c:v>Décimo</c:v>
                </c:pt>
                <c:pt idx="6">
                  <c:v>Undécimo</c:v>
                </c:pt>
              </c:strCache>
            </c:strRef>
          </c:cat>
          <c:val>
            <c:numRef>
              <c:f>Consolidado!$G$132:$G$138</c:f>
              <c:numCache>
                <c:formatCode>0.0</c:formatCode>
                <c:ptCount val="7"/>
                <c:pt idx="0">
                  <c:v>32.274590163934427</c:v>
                </c:pt>
                <c:pt idx="1">
                  <c:v>31.225806451612904</c:v>
                </c:pt>
                <c:pt idx="2">
                  <c:v>31</c:v>
                </c:pt>
                <c:pt idx="3">
                  <c:v>32.8125</c:v>
                </c:pt>
                <c:pt idx="4">
                  <c:v>34.022727272727273</c:v>
                </c:pt>
                <c:pt idx="5">
                  <c:v>33.6</c:v>
                </c:pt>
                <c:pt idx="6">
                  <c:v>31.071428571428573</c:v>
                </c:pt>
              </c:numCache>
            </c:numRef>
          </c:val>
        </c:ser>
        <c:ser>
          <c:idx val="2"/>
          <c:order val="2"/>
          <c:tx>
            <c:strRef>
              <c:f>Consolidado!$H$131</c:f>
              <c:strCache>
                <c:ptCount val="1"/>
                <c:pt idx="0">
                  <c:v>Derecho</c:v>
                </c:pt>
              </c:strCache>
            </c:strRef>
          </c:tx>
          <c:cat>
            <c:strRef>
              <c:f>Consolidado!$C$132:$E$138</c:f>
              <c:strCache>
                <c:ptCount val="7"/>
                <c:pt idx="0">
                  <c:v>Institución(Sec.)</c:v>
                </c:pt>
                <c:pt idx="1">
                  <c:v>Sexto</c:v>
                </c:pt>
                <c:pt idx="2">
                  <c:v>Séptimo</c:v>
                </c:pt>
                <c:pt idx="3">
                  <c:v>Octavo</c:v>
                </c:pt>
                <c:pt idx="4">
                  <c:v>Noveno</c:v>
                </c:pt>
                <c:pt idx="5">
                  <c:v>Décimo</c:v>
                </c:pt>
                <c:pt idx="6">
                  <c:v>Undécimo</c:v>
                </c:pt>
              </c:strCache>
            </c:strRef>
          </c:cat>
          <c:val>
            <c:numRef>
              <c:f>Consolidado!$H$132:$H$138</c:f>
              <c:numCache>
                <c:formatCode>0.0</c:formatCode>
                <c:ptCount val="7"/>
                <c:pt idx="0">
                  <c:v>32.745901639344254</c:v>
                </c:pt>
                <c:pt idx="1">
                  <c:v>30.516129032258064</c:v>
                </c:pt>
                <c:pt idx="2">
                  <c:v>30.947368421052637</c:v>
                </c:pt>
                <c:pt idx="3">
                  <c:v>32.3125</c:v>
                </c:pt>
                <c:pt idx="4">
                  <c:v>35.681818181818166</c:v>
                </c:pt>
                <c:pt idx="5">
                  <c:v>34.85</c:v>
                </c:pt>
                <c:pt idx="6">
                  <c:v>33</c:v>
                </c:pt>
              </c:numCache>
            </c:numRef>
          </c:val>
        </c:ser>
        <c:axId val="146087296"/>
        <c:axId val="146093184"/>
      </c:barChart>
      <c:catAx>
        <c:axId val="14608729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46093184"/>
        <c:crosses val="autoZero"/>
        <c:auto val="1"/>
        <c:lblAlgn val="ctr"/>
        <c:lblOffset val="100"/>
      </c:catAx>
      <c:valAx>
        <c:axId val="146093184"/>
        <c:scaling>
          <c:orientation val="minMax"/>
        </c:scaling>
        <c:axPos val="l"/>
        <c:majorGridlines/>
        <c:numFmt formatCode="0.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460872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</c:dTable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 sz="1800" b="1" i="0" u="none" strike="noStrike" baseline="0">
                <a:solidFill>
                  <a:srgbClr val="000000"/>
                </a:solidFill>
                <a:latin typeface="Calibri"/>
              </a:rPr>
              <a:t>Coeficiente Triádico Hombres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 sz="1800" b="1" i="0" u="none" strike="noStrike" baseline="0">
                <a:solidFill>
                  <a:srgbClr val="000000"/>
                </a:solidFill>
                <a:latin typeface="Calibri"/>
              </a:rPr>
              <a:t>I. E. Palmira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 sz="1800" b="1" i="0" u="none" strike="noStrike" baseline="0">
                <a:solidFill>
                  <a:srgbClr val="000000"/>
                </a:solidFill>
                <a:latin typeface="Calibri"/>
              </a:rPr>
              <a:t>Marzo 2011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Hombres!$E$64</c:f>
              <c:strCache>
                <c:ptCount val="1"/>
                <c:pt idx="0">
                  <c:v>Izquierdo</c:v>
                </c:pt>
              </c:strCache>
            </c:strRef>
          </c:tx>
          <c:cat>
            <c:strRef>
              <c:f>Hombres!$B$65:$D$71</c:f>
              <c:strCache>
                <c:ptCount val="7"/>
                <c:pt idx="0">
                  <c:v>Institución(Sec.)</c:v>
                </c:pt>
                <c:pt idx="1">
                  <c:v>Sexto</c:v>
                </c:pt>
                <c:pt idx="2">
                  <c:v>Séptimo</c:v>
                </c:pt>
                <c:pt idx="3">
                  <c:v>Octavo</c:v>
                </c:pt>
                <c:pt idx="4">
                  <c:v>Noveno</c:v>
                </c:pt>
                <c:pt idx="5">
                  <c:v>Décimo</c:v>
                </c:pt>
                <c:pt idx="6">
                  <c:v>Undécimo</c:v>
                </c:pt>
              </c:strCache>
            </c:strRef>
          </c:cat>
          <c:val>
            <c:numRef>
              <c:f>Hombres!$E$65:$E$71</c:f>
              <c:numCache>
                <c:formatCode>0.0</c:formatCode>
                <c:ptCount val="7"/>
                <c:pt idx="0">
                  <c:v>29.631578947368428</c:v>
                </c:pt>
                <c:pt idx="1">
                  <c:v>29.176470588235286</c:v>
                </c:pt>
                <c:pt idx="2">
                  <c:v>30.25</c:v>
                </c:pt>
                <c:pt idx="3">
                  <c:v>30.090909090909086</c:v>
                </c:pt>
                <c:pt idx="4">
                  <c:v>33</c:v>
                </c:pt>
                <c:pt idx="5">
                  <c:v>31.75</c:v>
                </c:pt>
                <c:pt idx="6">
                  <c:v>25.5</c:v>
                </c:pt>
              </c:numCache>
            </c:numRef>
          </c:val>
        </c:ser>
        <c:ser>
          <c:idx val="1"/>
          <c:order val="1"/>
          <c:tx>
            <c:strRef>
              <c:f>Hombres!$F$64</c:f>
              <c:strCache>
                <c:ptCount val="1"/>
                <c:pt idx="0">
                  <c:v>Central</c:v>
                </c:pt>
              </c:strCache>
            </c:strRef>
          </c:tx>
          <c:cat>
            <c:strRef>
              <c:f>Hombres!$B$65:$D$71</c:f>
              <c:strCache>
                <c:ptCount val="7"/>
                <c:pt idx="0">
                  <c:v>Institución(Sec.)</c:v>
                </c:pt>
                <c:pt idx="1">
                  <c:v>Sexto</c:v>
                </c:pt>
                <c:pt idx="2">
                  <c:v>Séptimo</c:v>
                </c:pt>
                <c:pt idx="3">
                  <c:v>Octavo</c:v>
                </c:pt>
                <c:pt idx="4">
                  <c:v>Noveno</c:v>
                </c:pt>
                <c:pt idx="5">
                  <c:v>Décimo</c:v>
                </c:pt>
                <c:pt idx="6">
                  <c:v>Undécimo</c:v>
                </c:pt>
              </c:strCache>
            </c:strRef>
          </c:cat>
          <c:val>
            <c:numRef>
              <c:f>Hombres!$F$65:$F$71</c:f>
              <c:numCache>
                <c:formatCode>0.0</c:formatCode>
                <c:ptCount val="7"/>
                <c:pt idx="0">
                  <c:v>32.280701754385966</c:v>
                </c:pt>
                <c:pt idx="1">
                  <c:v>31</c:v>
                </c:pt>
                <c:pt idx="2">
                  <c:v>31.75</c:v>
                </c:pt>
                <c:pt idx="3">
                  <c:v>33.818181818181834</c:v>
                </c:pt>
                <c:pt idx="4">
                  <c:v>35.75</c:v>
                </c:pt>
                <c:pt idx="5">
                  <c:v>35.125000000000014</c:v>
                </c:pt>
                <c:pt idx="6">
                  <c:v>29</c:v>
                </c:pt>
              </c:numCache>
            </c:numRef>
          </c:val>
        </c:ser>
        <c:ser>
          <c:idx val="2"/>
          <c:order val="2"/>
          <c:tx>
            <c:strRef>
              <c:f>Hombres!$G$64</c:f>
              <c:strCache>
                <c:ptCount val="1"/>
                <c:pt idx="0">
                  <c:v>Derecho</c:v>
                </c:pt>
              </c:strCache>
            </c:strRef>
          </c:tx>
          <c:cat>
            <c:strRef>
              <c:f>Hombres!$B$65:$D$71</c:f>
              <c:strCache>
                <c:ptCount val="7"/>
                <c:pt idx="0">
                  <c:v>Institución(Sec.)</c:v>
                </c:pt>
                <c:pt idx="1">
                  <c:v>Sexto</c:v>
                </c:pt>
                <c:pt idx="2">
                  <c:v>Séptimo</c:v>
                </c:pt>
                <c:pt idx="3">
                  <c:v>Octavo</c:v>
                </c:pt>
                <c:pt idx="4">
                  <c:v>Noveno</c:v>
                </c:pt>
                <c:pt idx="5">
                  <c:v>Décimo</c:v>
                </c:pt>
                <c:pt idx="6">
                  <c:v>Undécimo</c:v>
                </c:pt>
              </c:strCache>
            </c:strRef>
          </c:cat>
          <c:val>
            <c:numRef>
              <c:f>Hombres!$G$65:$G$71</c:f>
              <c:numCache>
                <c:formatCode>0.0</c:formatCode>
                <c:ptCount val="7"/>
                <c:pt idx="0">
                  <c:v>32.210526315789473</c:v>
                </c:pt>
                <c:pt idx="1">
                  <c:v>30.352941176470591</c:v>
                </c:pt>
                <c:pt idx="2">
                  <c:v>34.25</c:v>
                </c:pt>
                <c:pt idx="3">
                  <c:v>32.454545454545425</c:v>
                </c:pt>
                <c:pt idx="4">
                  <c:v>36</c:v>
                </c:pt>
                <c:pt idx="5">
                  <c:v>33.125000000000014</c:v>
                </c:pt>
                <c:pt idx="6">
                  <c:v>30.75</c:v>
                </c:pt>
              </c:numCache>
            </c:numRef>
          </c:val>
        </c:ser>
        <c:axId val="146014208"/>
        <c:axId val="146015744"/>
      </c:barChart>
      <c:catAx>
        <c:axId val="1460142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46015744"/>
        <c:crosses val="autoZero"/>
        <c:auto val="1"/>
        <c:lblAlgn val="ctr"/>
        <c:lblOffset val="100"/>
      </c:catAx>
      <c:valAx>
        <c:axId val="146015744"/>
        <c:scaling>
          <c:orientation val="minMax"/>
        </c:scaling>
        <c:axPos val="l"/>
        <c:majorGridlines/>
        <c:numFmt formatCode="0.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4601420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</c:dTable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 sz="1800" b="1" i="0" u="none" strike="noStrike" baseline="0">
                <a:solidFill>
                  <a:srgbClr val="000000"/>
                </a:solidFill>
                <a:latin typeface="Calibri"/>
              </a:rPr>
              <a:t>Coeficiente Triádico Mujeres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 sz="1800" b="1" i="0" u="none" strike="noStrike" baseline="0">
                <a:solidFill>
                  <a:srgbClr val="000000"/>
                </a:solidFill>
                <a:latin typeface="Calibri"/>
              </a:rPr>
              <a:t>I. E. Palmira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ES" sz="1800" b="1" i="0" u="none" strike="noStrike" baseline="0">
                <a:solidFill>
                  <a:srgbClr val="000000"/>
                </a:solidFill>
                <a:latin typeface="Calibri"/>
              </a:rPr>
              <a:t>Marzo 2011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Mujeres!$E$71</c:f>
              <c:strCache>
                <c:ptCount val="1"/>
                <c:pt idx="0">
                  <c:v>Izquierdo</c:v>
                </c:pt>
              </c:strCache>
            </c:strRef>
          </c:tx>
          <c:cat>
            <c:strRef>
              <c:f>Mujeres!$B$72:$D$78</c:f>
              <c:strCache>
                <c:ptCount val="7"/>
                <c:pt idx="0">
                  <c:v>Institución(Sec.)</c:v>
                </c:pt>
                <c:pt idx="1">
                  <c:v>Sexto</c:v>
                </c:pt>
                <c:pt idx="2">
                  <c:v>Séptimo</c:v>
                </c:pt>
                <c:pt idx="3">
                  <c:v>Octavo</c:v>
                </c:pt>
                <c:pt idx="4">
                  <c:v>Noveno</c:v>
                </c:pt>
                <c:pt idx="5">
                  <c:v>Décimo</c:v>
                </c:pt>
                <c:pt idx="6">
                  <c:v>Undécimo</c:v>
                </c:pt>
              </c:strCache>
            </c:strRef>
          </c:cat>
          <c:val>
            <c:numRef>
              <c:f>Mujeres!$E$72:$E$78</c:f>
              <c:numCache>
                <c:formatCode>0.0</c:formatCode>
                <c:ptCount val="7"/>
                <c:pt idx="0">
                  <c:v>29.565573770491795</c:v>
                </c:pt>
                <c:pt idx="1">
                  <c:v>29.387096774193541</c:v>
                </c:pt>
                <c:pt idx="2">
                  <c:v>28.789473684210527</c:v>
                </c:pt>
                <c:pt idx="3">
                  <c:v>29.6875</c:v>
                </c:pt>
                <c:pt idx="4">
                  <c:v>31.772727272727252</c:v>
                </c:pt>
                <c:pt idx="5">
                  <c:v>29.9</c:v>
                </c:pt>
                <c:pt idx="6">
                  <c:v>26.928571428571427</c:v>
                </c:pt>
              </c:numCache>
            </c:numRef>
          </c:val>
        </c:ser>
        <c:ser>
          <c:idx val="1"/>
          <c:order val="1"/>
          <c:tx>
            <c:strRef>
              <c:f>Mujeres!$F$71</c:f>
              <c:strCache>
                <c:ptCount val="1"/>
                <c:pt idx="0">
                  <c:v>Central</c:v>
                </c:pt>
              </c:strCache>
            </c:strRef>
          </c:tx>
          <c:cat>
            <c:strRef>
              <c:f>Mujeres!$B$72:$D$78</c:f>
              <c:strCache>
                <c:ptCount val="7"/>
                <c:pt idx="0">
                  <c:v>Institución(Sec.)</c:v>
                </c:pt>
                <c:pt idx="1">
                  <c:v>Sexto</c:v>
                </c:pt>
                <c:pt idx="2">
                  <c:v>Séptimo</c:v>
                </c:pt>
                <c:pt idx="3">
                  <c:v>Octavo</c:v>
                </c:pt>
                <c:pt idx="4">
                  <c:v>Noveno</c:v>
                </c:pt>
                <c:pt idx="5">
                  <c:v>Décimo</c:v>
                </c:pt>
                <c:pt idx="6">
                  <c:v>Undécimo</c:v>
                </c:pt>
              </c:strCache>
            </c:strRef>
          </c:cat>
          <c:val>
            <c:numRef>
              <c:f>Mujeres!$F$72:$F$78</c:f>
              <c:numCache>
                <c:formatCode>0.0</c:formatCode>
                <c:ptCount val="7"/>
                <c:pt idx="0">
                  <c:v>32.274590163934427</c:v>
                </c:pt>
                <c:pt idx="1">
                  <c:v>31.225806451612904</c:v>
                </c:pt>
                <c:pt idx="2">
                  <c:v>31</c:v>
                </c:pt>
                <c:pt idx="3">
                  <c:v>32.8125</c:v>
                </c:pt>
                <c:pt idx="4">
                  <c:v>34.022727272727273</c:v>
                </c:pt>
                <c:pt idx="5">
                  <c:v>33.6</c:v>
                </c:pt>
                <c:pt idx="6">
                  <c:v>31.071428571428573</c:v>
                </c:pt>
              </c:numCache>
            </c:numRef>
          </c:val>
        </c:ser>
        <c:ser>
          <c:idx val="2"/>
          <c:order val="2"/>
          <c:tx>
            <c:strRef>
              <c:f>Mujeres!$G$71</c:f>
              <c:strCache>
                <c:ptCount val="1"/>
                <c:pt idx="0">
                  <c:v>Derecho</c:v>
                </c:pt>
              </c:strCache>
            </c:strRef>
          </c:tx>
          <c:cat>
            <c:strRef>
              <c:f>Mujeres!$B$72:$D$78</c:f>
              <c:strCache>
                <c:ptCount val="7"/>
                <c:pt idx="0">
                  <c:v>Institución(Sec.)</c:v>
                </c:pt>
                <c:pt idx="1">
                  <c:v>Sexto</c:v>
                </c:pt>
                <c:pt idx="2">
                  <c:v>Séptimo</c:v>
                </c:pt>
                <c:pt idx="3">
                  <c:v>Octavo</c:v>
                </c:pt>
                <c:pt idx="4">
                  <c:v>Noveno</c:v>
                </c:pt>
                <c:pt idx="5">
                  <c:v>Décimo</c:v>
                </c:pt>
                <c:pt idx="6">
                  <c:v>Undécimo</c:v>
                </c:pt>
              </c:strCache>
            </c:strRef>
          </c:cat>
          <c:val>
            <c:numRef>
              <c:f>Mujeres!$G$72:$G$78</c:f>
              <c:numCache>
                <c:formatCode>0.0</c:formatCode>
                <c:ptCount val="7"/>
                <c:pt idx="0">
                  <c:v>32.745901639344254</c:v>
                </c:pt>
                <c:pt idx="1">
                  <c:v>30.516129032258064</c:v>
                </c:pt>
                <c:pt idx="2">
                  <c:v>30.947368421052637</c:v>
                </c:pt>
                <c:pt idx="3">
                  <c:v>32.3125</c:v>
                </c:pt>
                <c:pt idx="4">
                  <c:v>35.681818181818166</c:v>
                </c:pt>
                <c:pt idx="5">
                  <c:v>34.85</c:v>
                </c:pt>
                <c:pt idx="6">
                  <c:v>33</c:v>
                </c:pt>
              </c:numCache>
            </c:numRef>
          </c:val>
        </c:ser>
        <c:axId val="146055552"/>
        <c:axId val="146057088"/>
      </c:barChart>
      <c:catAx>
        <c:axId val="1460555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46057088"/>
        <c:crosses val="autoZero"/>
        <c:auto val="1"/>
        <c:lblAlgn val="ctr"/>
        <c:lblOffset val="100"/>
      </c:catAx>
      <c:valAx>
        <c:axId val="146057088"/>
        <c:scaling>
          <c:orientation val="minMax"/>
        </c:scaling>
        <c:axPos val="l"/>
        <c:majorGridlines/>
        <c:numFmt formatCode="0.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4605555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</c:dTable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8/15/2011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8/15/2011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8/15/2011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8/15/2011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8/15/2011</a:t>
            </a:fld>
            <a:endParaRPr lang="en-U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8/15/2011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8/15/2011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‹Nº›</a:t>
            </a:fld>
            <a:endParaRPr kumimoji="0" lang="en-US" dirty="0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8/15/2011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8/15/2011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8/15/2011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8/15/2011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8/15/2011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‹Nº›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ESTUDIANTES I. E. RURAL PALMIRA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ESTILO SENSORIAL DE APRENDIZAJE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>
            <a:graphicFrameLocks/>
          </p:cNvGraphicFramePr>
          <p:nvPr/>
        </p:nvGraphicFramePr>
        <p:xfrm>
          <a:off x="762000" y="1228725"/>
          <a:ext cx="7620000" cy="4400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8 Gráfico"/>
          <p:cNvGraphicFramePr>
            <a:graphicFrameLocks/>
          </p:cNvGraphicFramePr>
          <p:nvPr/>
        </p:nvGraphicFramePr>
        <p:xfrm>
          <a:off x="971600" y="332656"/>
          <a:ext cx="7558608" cy="6112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Gráfico"/>
          <p:cNvGraphicFramePr/>
          <p:nvPr/>
        </p:nvGraphicFramePr>
        <p:xfrm>
          <a:off x="495300" y="1657350"/>
          <a:ext cx="81534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>
            <a:graphicFrameLocks/>
          </p:cNvGraphicFramePr>
          <p:nvPr/>
        </p:nvGraphicFramePr>
        <p:xfrm>
          <a:off x="295275" y="1385887"/>
          <a:ext cx="8553450" cy="408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ESTUDIANTES I. E. RURAL PALMIRA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COEFICIENTE TRICEREBRAL TRIÁDICO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8 Gráfico"/>
          <p:cNvGraphicFramePr>
            <a:graphicFrameLocks/>
          </p:cNvGraphicFramePr>
          <p:nvPr/>
        </p:nvGraphicFramePr>
        <p:xfrm>
          <a:off x="467544" y="548680"/>
          <a:ext cx="799288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8 Gráfico"/>
          <p:cNvGraphicFramePr>
            <a:graphicFrameLocks/>
          </p:cNvGraphicFramePr>
          <p:nvPr/>
        </p:nvGraphicFramePr>
        <p:xfrm>
          <a:off x="495300" y="690562"/>
          <a:ext cx="8153400" cy="5476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323528" y="1052736"/>
          <a:ext cx="8496943" cy="4608513"/>
        </p:xfrm>
        <a:graphic>
          <a:graphicData uri="http://schemas.openxmlformats.org/drawingml/2006/table">
            <a:tbl>
              <a:tblPr/>
              <a:tblGrid>
                <a:gridCol w="314653"/>
                <a:gridCol w="671260"/>
                <a:gridCol w="744678"/>
                <a:gridCol w="1588998"/>
                <a:gridCol w="781389"/>
                <a:gridCol w="555886"/>
                <a:gridCol w="770900"/>
                <a:gridCol w="676504"/>
                <a:gridCol w="735502"/>
                <a:gridCol w="718459"/>
                <a:gridCol w="938714"/>
              </a:tblGrid>
              <a:tr h="354501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822" marR="2822" marT="2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822" marR="2822" marT="2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822" marR="2822" marT="28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822" marR="2822" marT="28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Sexto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Séptimo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Octavo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Noveno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Décimo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Undécimo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0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LENGUAJE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NIVEL 1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3,3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3,0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3,3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2,9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0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CLASIFICACION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NIVEL 2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3,5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3,9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3,3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3,1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0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INVESTIGACION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NIVEL 3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2,9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0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EPISTEMOLOGIA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NIVEL 4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3,0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3,6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3,1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0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SOBREVICENCIA/REPORDUCCION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NIVEL 1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3,8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4,0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3,5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0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PROFESION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NIVEL 2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4,0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3,9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3,6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0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PLANEACION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NIVEL 3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3,3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3,6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4,0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3,9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0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ADMINISTRACION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NIVEL 4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3,6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3,3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3,3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3,0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0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AFECTIVIDAD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NIVEL 1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3,1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3,8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3,5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0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CREATIVIDAD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NIVEL 2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3,6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3,8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4,3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4,3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4,0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0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PERCEPCION ALFA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NIVEL 3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3,3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3,3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3,8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3,6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0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MISTICA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NIVEL 4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3,6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4,1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3,6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4,1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3,6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4,0</a:t>
                      </a:r>
                    </a:p>
                  </a:txBody>
                  <a:tcPr marL="2822" marR="2822" marT="28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 Gráfico"/>
          <p:cNvGraphicFramePr>
            <a:graphicFrameLocks/>
          </p:cNvGraphicFramePr>
          <p:nvPr/>
        </p:nvGraphicFramePr>
        <p:xfrm>
          <a:off x="642937" y="1371600"/>
          <a:ext cx="785812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157</TotalTime>
  <Words>217</Words>
  <Application>Microsoft Office PowerPoint</Application>
  <PresentationFormat>Presentación en pantalla (4:3)</PresentationFormat>
  <Paragraphs>125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Civic</vt:lpstr>
      <vt:lpstr>ESTILO SENSORIAL DE APRENDIZAJE</vt:lpstr>
      <vt:lpstr>Diapositiva 2</vt:lpstr>
      <vt:lpstr>Diapositiva 3</vt:lpstr>
      <vt:lpstr>Diapositiva 4</vt:lpstr>
      <vt:lpstr>COEFICIENTE TRICEREBRAL TRIÁDICO</vt:lpstr>
      <vt:lpstr>Diapositiva 6</vt:lpstr>
      <vt:lpstr>Diapositiva 7</vt:lpstr>
      <vt:lpstr>Diapositiva 8</vt:lpstr>
      <vt:lpstr>Diapositiva 9</vt:lpstr>
      <vt:lpstr>Diapositiva 10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ESTILO SENSORIAL DE APRENDIZAJE</dc:title>
  <dc:creator>José Ivan</dc:creator>
  <cp:lastModifiedBy>José Ivan</cp:lastModifiedBy>
  <cp:revision>10</cp:revision>
  <dcterms:created xsi:type="dcterms:W3CDTF">2011-08-09T16:05:15Z</dcterms:created>
  <dcterms:modified xsi:type="dcterms:W3CDTF">2011-08-16T03:38:11Z</dcterms:modified>
</cp:coreProperties>
</file>